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4" r:id="rId8"/>
    <p:sldId id="263" r:id="rId9"/>
    <p:sldId id="265" r:id="rId10"/>
    <p:sldId id="266" r:id="rId11"/>
    <p:sldId id="267" r:id="rId12"/>
    <p:sldId id="268" r:id="rId13"/>
    <p:sldId id="270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57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98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32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70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67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61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38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1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47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3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96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75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53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1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9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0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7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8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2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C31B7C-D17D-D483-DD5C-01E8C0255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2609" y="579322"/>
            <a:ext cx="8258782" cy="5768501"/>
          </a:xfrm>
          <a:prstGeom prst="rect">
            <a:avLst/>
          </a:prstGeom>
          <a:effectLst>
            <a:glow rad="127000">
              <a:schemeClr val="accent1">
                <a:alpha val="99000"/>
              </a:schemeClr>
            </a:glow>
            <a:outerShdw blurRad="50800" dist="38100" dir="4800000" algn="ctr" rotWithShape="0">
              <a:srgbClr val="000000">
                <a:alpha val="94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8890" y="719847"/>
            <a:ext cx="7723084" cy="758756"/>
          </a:xfrm>
        </p:spPr>
        <p:txBody>
          <a:bodyPr/>
          <a:lstStyle/>
          <a:p>
            <a:r>
              <a:rPr sz="3200" b="1" dirty="0">
                <a:solidFill>
                  <a:srgbClr val="002060"/>
                </a:solidFill>
              </a:rPr>
              <a:t>US Disaster Declarations – Analytical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4101" y="5442101"/>
            <a:ext cx="3647873" cy="836577"/>
          </a:xfrm>
        </p:spPr>
        <p:txBody>
          <a:bodyPr>
            <a:normAutofit fontScale="92500" lnSpcReduction="20000"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      </a:t>
            </a:r>
            <a:r>
              <a:rPr lang="en-US" sz="1700" b="1" dirty="0">
                <a:solidFill>
                  <a:srgbClr val="002060"/>
                </a:solidFill>
              </a:rPr>
              <a:t>PREPARED BY : SNEHA  &amp; jyoti</a:t>
            </a:r>
            <a:br>
              <a:rPr lang="en-US" sz="1700" b="1" dirty="0">
                <a:solidFill>
                  <a:srgbClr val="002060"/>
                </a:solidFill>
              </a:rPr>
            </a:br>
            <a:r>
              <a:rPr lang="en-US" sz="1700" b="1" dirty="0">
                <a:solidFill>
                  <a:srgbClr val="002060"/>
                </a:solidFill>
              </a:rPr>
              <a:t>      CPDA – BATCH 5, GROUP - 10</a:t>
            </a:r>
          </a:p>
          <a:p>
            <a:r>
              <a:rPr lang="en-US" sz="1600" b="1" dirty="0">
                <a:solidFill>
                  <a:schemeClr val="tx1"/>
                </a:solidFill>
              </a:rPr>
              <a:t>  </a:t>
            </a:r>
            <a:endParaRPr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Risks &amp;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High dependency on federal declaration timing.</a:t>
            </a:r>
          </a:p>
          <a:p>
            <a:r>
              <a:rPr dirty="0"/>
              <a:t>Geographic inequity: Certain states repeatedly suffer heavy impact.</a:t>
            </a:r>
          </a:p>
          <a:p>
            <a:r>
              <a:rPr dirty="0"/>
              <a:t>Rising extreme-weather patterns stress infrastructure.</a:t>
            </a:r>
          </a:p>
          <a:p>
            <a:r>
              <a:rPr dirty="0"/>
              <a:t>Many incidents lack complete reporting data (dates, FIPS).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Strategic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Prioritize funding for Texas, Louisiana, and Gulf Coast states.</a:t>
            </a:r>
          </a:p>
          <a:p>
            <a:r>
              <a:rPr dirty="0"/>
              <a:t>Implement rapid‑assessment teams to cut declaration delay.</a:t>
            </a:r>
          </a:p>
          <a:p>
            <a:r>
              <a:rPr dirty="0"/>
              <a:t>Increase PA &amp; IA preparedness during seasonal peaks.</a:t>
            </a:r>
          </a:p>
          <a:p>
            <a:r>
              <a:rPr dirty="0"/>
              <a:t>Strengthen county‑level mitigation for hotspots.</a:t>
            </a:r>
          </a:p>
          <a:p>
            <a:r>
              <a:rPr dirty="0"/>
              <a:t>Improve data collection for complete incident reporting.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dirty="0"/>
              <a:t>• US disaster activity is dominated by storms, hurricanes, and floods.</a:t>
            </a:r>
          </a:p>
          <a:p>
            <a:r>
              <a:rPr dirty="0"/>
              <a:t>• Certain states (TX, MO, KY, VA) face chronic disaster frequency.</a:t>
            </a:r>
          </a:p>
          <a:p>
            <a:r>
              <a:rPr dirty="0"/>
              <a:t>• Federal declaration delays impact resource delivery.</a:t>
            </a:r>
          </a:p>
          <a:p>
            <a:r>
              <a:rPr dirty="0"/>
              <a:t>• Scenario modeling supports better budget planning.</a:t>
            </a:r>
          </a:p>
          <a:p>
            <a:r>
              <a:rPr dirty="0"/>
              <a:t>• Clear need for stronger resilience and early mitigation.</a:t>
            </a:r>
            <a:endParaRPr lang="en-US" dirty="0"/>
          </a:p>
          <a:p>
            <a:r>
              <a:rPr lang="en-US" dirty="0"/>
              <a:t>Disaster frequency and duration are increasing</a:t>
            </a:r>
          </a:p>
          <a:p>
            <a:r>
              <a:rPr lang="en-US" dirty="0"/>
              <a:t>PA declarations dominate overall impact</a:t>
            </a:r>
          </a:p>
          <a:p>
            <a:r>
              <a:rPr lang="en-US" dirty="0"/>
              <a:t>Certain regions face repeated exposure</a:t>
            </a:r>
          </a:p>
          <a:p>
            <a:r>
              <a:rPr lang="en-US" dirty="0"/>
              <a:t>Scenario modeling supports proactive funding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F8A04-0886-FE22-E84B-744D43A63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Individual Contribution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1377-4C74-EB64-9076-89A90C7C3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970" y="2872658"/>
            <a:ext cx="6345260" cy="3530600"/>
          </a:xfrm>
        </p:spPr>
        <p:txBody>
          <a:bodyPr/>
          <a:lstStyle/>
          <a:p>
            <a:r>
              <a:rPr lang="en-IN" dirty="0"/>
              <a:t>Data Cleaning, Modelling &amp; Dax – Amit Kumar &amp; Balaje</a:t>
            </a:r>
          </a:p>
          <a:p>
            <a:r>
              <a:rPr lang="en-IN" dirty="0"/>
              <a:t>Visualization Testing &amp; Optimisation – Charudatt Borse, Amit Kumar, Balaje </a:t>
            </a:r>
          </a:p>
          <a:p>
            <a:r>
              <a:rPr lang="en-IN" dirty="0"/>
              <a:t>Insights, Recommendation and Presentation – Sneha &amp; Jyoti </a:t>
            </a:r>
          </a:p>
        </p:txBody>
      </p:sp>
    </p:spTree>
    <p:extLst>
      <p:ext uri="{BB962C8B-B14F-4D97-AF65-F5344CB8AC3E}">
        <p14:creationId xmlns:p14="http://schemas.microsoft.com/office/powerpoint/2010/main" val="1657766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02F86-CBBE-C69A-EDFB-3FF753042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F638-38B0-4A87-BF16-28BE2FAF5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were no empty rows</a:t>
            </a:r>
          </a:p>
          <a:p>
            <a:r>
              <a:rPr lang="en-IN" dirty="0"/>
              <a:t>In program declarations columns the values were in 0 (No) and 1(Yes) but no blanks or errors found.</a:t>
            </a:r>
          </a:p>
          <a:p>
            <a:r>
              <a:rPr lang="en-US" dirty="0"/>
              <a:t>All the date </a:t>
            </a:r>
            <a:r>
              <a:rPr lang="en-IN" dirty="0"/>
              <a:t>columns had date and time combined, we split the date from the time.</a:t>
            </a:r>
          </a:p>
          <a:p>
            <a:r>
              <a:rPr lang="en-IN" dirty="0"/>
              <a:t>In us_disaster_m5 we renamed the below to keep the incident type names consistent with </a:t>
            </a:r>
            <a:r>
              <a:rPr lang="en-IN" dirty="0" err="1"/>
              <a:t>us_declaration_disasters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Severe Storm(s) to Severe Storm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    Snow to Snowstorm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083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0074-598C-54FD-4C67-973C6DB3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289762F-632D-A1BB-DD1E-9FBACBEB7A3D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9947058"/>
              </p:ext>
            </p:extLst>
          </p:nvPr>
        </p:nvGraphicFramePr>
        <p:xfrm>
          <a:off x="162744" y="4140483"/>
          <a:ext cx="4531647" cy="123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3055797" imgH="518081" progId="Package">
                  <p:embed/>
                </p:oleObj>
              </mc:Choice>
              <mc:Fallback>
                <p:oleObj name="Packager Shell Object" showAsIcon="1" r:id="rId2" imgW="3055797" imgH="51808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2744" y="4140483"/>
                        <a:ext cx="4531647" cy="123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8E62585-1079-58A3-F49A-4A82703FE064}"/>
              </a:ext>
            </a:extLst>
          </p:cNvPr>
          <p:cNvSpPr txBox="1"/>
          <p:nvPr/>
        </p:nvSpPr>
        <p:spPr>
          <a:xfrm>
            <a:off x="1705898" y="3043509"/>
            <a:ext cx="187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Dashboard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381F71-2DA3-8DB5-831C-9ED89EC9B352}"/>
              </a:ext>
            </a:extLst>
          </p:cNvPr>
          <p:cNvSpPr txBox="1"/>
          <p:nvPr/>
        </p:nvSpPr>
        <p:spPr>
          <a:xfrm>
            <a:off x="5724185" y="3043509"/>
            <a:ext cx="187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DAX Formula’s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F0B74502-62B9-AB46-1B5E-53C26CDDB7BB}"/>
              </a:ext>
            </a:extLst>
          </p:cNvPr>
          <p:cNvSpPr/>
          <p:nvPr/>
        </p:nvSpPr>
        <p:spPr>
          <a:xfrm>
            <a:off x="2276169" y="3412841"/>
            <a:ext cx="344129" cy="58015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9859A51-D35C-A502-9246-55273ACF7BD7}"/>
              </a:ext>
            </a:extLst>
          </p:cNvPr>
          <p:cNvSpPr/>
          <p:nvPr/>
        </p:nvSpPr>
        <p:spPr>
          <a:xfrm>
            <a:off x="6491100" y="3412841"/>
            <a:ext cx="344129" cy="58015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235B8354-1682-49B9-897F-1EED74989F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016310"/>
              </p:ext>
            </p:extLst>
          </p:nvPr>
        </p:nvGraphicFramePr>
        <p:xfrm>
          <a:off x="5964238" y="4181475"/>
          <a:ext cx="1501775" cy="129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774000" imgH="669240" progId="Excel.Sheet.12">
                  <p:embed/>
                </p:oleObj>
              </mc:Choice>
              <mc:Fallback>
                <p:oleObj name="Worksheet" showAsIcon="1" r:id="rId4" imgW="774000" imgH="6692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4238" y="4181475"/>
                        <a:ext cx="1501775" cy="129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9874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Overview of FEMA Disaster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 -</a:t>
            </a:r>
            <a:r>
              <a:rPr dirty="0"/>
              <a:t> </a:t>
            </a:r>
            <a:r>
              <a:rPr lang="en-US" dirty="0"/>
              <a:t>Federal Emergency Management Agency, a U.S. government body. That coordinates disaster response, relief, and recovery efforts.</a:t>
            </a:r>
          </a:p>
          <a:p>
            <a:r>
              <a:rPr lang="en-US" dirty="0"/>
              <a:t>Time period: Multi‑year FEMA dataset 1953 - 2023</a:t>
            </a:r>
            <a:endParaRPr dirty="0"/>
          </a:p>
          <a:p>
            <a:r>
              <a:rPr lang="en-US" dirty="0"/>
              <a:t>Total disaster declarations analyzed: ~64,000+</a:t>
            </a:r>
          </a:p>
          <a:p>
            <a:r>
              <a:rPr lang="en-US" dirty="0"/>
              <a:t>Major incident types: Fire, Severe Storms, Hurricanes,  and Floods</a:t>
            </a:r>
          </a:p>
          <a:p>
            <a:r>
              <a:rPr lang="en-US" dirty="0"/>
              <a:t>Geographic coverage: All US states &amp; counties</a:t>
            </a:r>
          </a:p>
          <a:p>
            <a:r>
              <a:rPr dirty="0"/>
              <a:t>Programs tracked: IA, PA, </a:t>
            </a:r>
            <a:r>
              <a:rPr lang="en-US" dirty="0"/>
              <a:t>IH and </a:t>
            </a:r>
            <a:r>
              <a:rPr dirty="0"/>
              <a:t>HM declarations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Disasters and effected States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Total Disasters: 4,733 </a:t>
            </a:r>
          </a:p>
          <a:p>
            <a:r>
              <a:rPr lang="en-US" dirty="0"/>
              <a:t>Avg Duration: 22 days</a:t>
            </a:r>
          </a:p>
          <a:p>
            <a:r>
              <a:rPr lang="en-US" dirty="0"/>
              <a:t>Long-duration events: up to 50+ days</a:t>
            </a:r>
          </a:p>
          <a:p>
            <a:r>
              <a:rPr lang="en-US" dirty="0"/>
              <a:t>Fire : 1.6K</a:t>
            </a:r>
          </a:p>
          <a:p>
            <a:r>
              <a:rPr lang="en-US" dirty="0"/>
              <a:t>Sever Storm : 1K</a:t>
            </a:r>
          </a:p>
          <a:p>
            <a:r>
              <a:rPr dirty="0"/>
              <a:t>Floods:</a:t>
            </a:r>
            <a:r>
              <a:rPr lang="en-US" dirty="0"/>
              <a:t> 0.9K</a:t>
            </a:r>
          </a:p>
          <a:p>
            <a:r>
              <a:rPr lang="en-US" dirty="0"/>
              <a:t>Hurricanes: 0.4K</a:t>
            </a:r>
          </a:p>
          <a:p>
            <a:r>
              <a:rPr lang="en-US" dirty="0"/>
              <a:t>Tornado</a:t>
            </a:r>
            <a:r>
              <a:rPr dirty="0"/>
              <a:t>: </a:t>
            </a:r>
            <a:r>
              <a:rPr lang="en-US" dirty="0"/>
              <a:t>0.2K</a:t>
            </a:r>
          </a:p>
          <a:p>
            <a:r>
              <a:rPr lang="en-US" dirty="0"/>
              <a:t>Texas, Louisiana, Oklahoma, Florida and California lead disaster counts</a:t>
            </a:r>
          </a:p>
          <a:p>
            <a:r>
              <a:rPr lang="en-US" dirty="0"/>
              <a:t>Key Insight: Weather‑related incidents dominate US disaster activities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Highest Disaster Declarations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295728"/>
            <a:ext cx="6345260" cy="3724072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PA Declaration : 60K   </a:t>
            </a:r>
          </a:p>
          <a:p>
            <a:r>
              <a:rPr lang="pt-BR" dirty="0"/>
              <a:t>IA Declaration : 17K </a:t>
            </a:r>
          </a:p>
          <a:p>
            <a:r>
              <a:rPr lang="pt-BR" dirty="0"/>
              <a:t>HM Declaration : 28K</a:t>
            </a:r>
          </a:p>
          <a:p>
            <a:r>
              <a:rPr lang="pt-BR" dirty="0"/>
              <a:t>IH Declaration : 11 K</a:t>
            </a:r>
            <a:endParaRPr lang="en-US" dirty="0"/>
          </a:p>
          <a:p>
            <a:endParaRPr lang="en-US" dirty="0"/>
          </a:p>
          <a:p>
            <a:r>
              <a:rPr dirty="0"/>
              <a:t>Insight: These states face</a:t>
            </a:r>
            <a:r>
              <a:rPr lang="en-US" dirty="0"/>
              <a:t>d</a:t>
            </a:r>
            <a:r>
              <a:rPr dirty="0"/>
              <a:t> repeated climate exposure and need</a:t>
            </a:r>
            <a:r>
              <a:rPr lang="en-US" dirty="0"/>
              <a:t>ed</a:t>
            </a:r>
            <a:r>
              <a:rPr dirty="0"/>
              <a:t> priority planning.</a:t>
            </a:r>
            <a:endParaRPr lang="en-US" dirty="0"/>
          </a:p>
          <a:p>
            <a:r>
              <a:rPr lang="en-US" dirty="0"/>
              <a:t>Disasters peak during mid-year months</a:t>
            </a:r>
          </a:p>
          <a:p>
            <a:r>
              <a:rPr lang="en-US" dirty="0"/>
              <a:t>Long-term upward trend since 1990s</a:t>
            </a:r>
          </a:p>
          <a:p>
            <a:r>
              <a:rPr lang="en-US" dirty="0"/>
              <a:t>Top states and counties show repeated exposure</a:t>
            </a:r>
          </a:p>
          <a:p>
            <a:r>
              <a:rPr lang="en-US" dirty="0"/>
              <a:t>Mitigation planning applied as per the severity of the disaster.</a:t>
            </a:r>
          </a:p>
          <a:p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9BEE85-5F17-01D8-4880-7296088AD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675" y="2208179"/>
            <a:ext cx="3608254" cy="16537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Geographic</a:t>
            </a:r>
            <a:r>
              <a:rPr lang="en-US" dirty="0"/>
              <a:t> and Temporal</a:t>
            </a:r>
            <a:r>
              <a:rPr dirty="0"/>
              <a:t>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dirty="0"/>
              <a:t>Gulf Coast shows highest hurricane concentration.</a:t>
            </a:r>
          </a:p>
          <a:p>
            <a:r>
              <a:rPr dirty="0"/>
              <a:t>Midwest shows frequent severe storms &amp; floods.</a:t>
            </a:r>
          </a:p>
          <a:p>
            <a:r>
              <a:rPr dirty="0"/>
              <a:t>Several counties repeatedly appear as disaster hotspots.</a:t>
            </a:r>
          </a:p>
          <a:p>
            <a:r>
              <a:rPr lang="en-US" dirty="0"/>
              <a:t>Recommendation: Deploy early‑warning systems and local readiness plans.</a:t>
            </a:r>
          </a:p>
          <a:p>
            <a:r>
              <a:rPr lang="en-US" dirty="0"/>
              <a:t>Strong seasonality observed:</a:t>
            </a:r>
          </a:p>
          <a:p>
            <a:r>
              <a:rPr lang="en-US" dirty="0"/>
              <a:t>Peak Months of Disasters : June to Nov</a:t>
            </a:r>
          </a:p>
          <a:p>
            <a:r>
              <a:rPr lang="en-US" dirty="0"/>
              <a:t>Monthly trends show cyclical risk periods.</a:t>
            </a:r>
          </a:p>
          <a:p>
            <a:r>
              <a:rPr lang="en-US" dirty="0"/>
              <a:t>Insight: Seasonal staffing &amp; resource allocation is essential</a:t>
            </a:r>
          </a:p>
          <a:p>
            <a:r>
              <a:rPr lang="en-US" dirty="0"/>
              <a:t>Long-running disasters require extended resource deployment.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Program Activation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PA (Public Assistance) most frequently activated.</a:t>
            </a:r>
          </a:p>
          <a:p>
            <a:r>
              <a:rPr dirty="0"/>
              <a:t>IA (Individual Assistance) triggered mainly during high-impact or residential events.</a:t>
            </a:r>
          </a:p>
          <a:p>
            <a:r>
              <a:rPr dirty="0"/>
              <a:t>HM (Hazard Mitigation) increases in repeat‑affected regions.</a:t>
            </a:r>
            <a:endParaRPr lang="en-US" dirty="0"/>
          </a:p>
          <a:p>
            <a:r>
              <a:rPr lang="en-US" dirty="0"/>
              <a:t>Projected PA funding exceeds $1.15B</a:t>
            </a:r>
          </a:p>
          <a:p>
            <a:r>
              <a:rPr dirty="0"/>
              <a:t>Insight: PA consumes majority of federal emergency funds.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Federal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Median time from incident to declaration:</a:t>
            </a:r>
            <a:r>
              <a:rPr lang="en-US" dirty="0"/>
              <a:t>1</a:t>
            </a:r>
            <a:r>
              <a:rPr dirty="0"/>
              <a:t>2 days</a:t>
            </a:r>
          </a:p>
          <a:p>
            <a:r>
              <a:rPr dirty="0"/>
              <a:t>Average delay: 25 days</a:t>
            </a:r>
          </a:p>
          <a:p>
            <a:r>
              <a:rPr dirty="0"/>
              <a:t>Slow declaration = slower deployment of PA/IA funds</a:t>
            </a:r>
          </a:p>
          <a:p>
            <a:r>
              <a:rPr dirty="0"/>
              <a:t>Recommendation: Improve assessment workflows to reduce declaration delay.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What-If Scenario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dirty="0"/>
              <a:t>+10% increase in disasters → proportional rise in PA/IA workloads.</a:t>
            </a:r>
          </a:p>
          <a:p>
            <a:r>
              <a:rPr dirty="0"/>
              <a:t>+20% frequency could increase funding needs by 18–22%.</a:t>
            </a:r>
          </a:p>
          <a:p>
            <a:r>
              <a:rPr dirty="0"/>
              <a:t>Scenario model reveals potential resource shortages.</a:t>
            </a:r>
          </a:p>
          <a:p>
            <a:r>
              <a:rPr dirty="0"/>
              <a:t>Recommendation: FEMA should simulate seasonal demand quarterly.</a:t>
            </a:r>
            <a:endParaRPr lang="en-US" dirty="0"/>
          </a:p>
          <a:p>
            <a:r>
              <a:rPr lang="en-US" dirty="0"/>
              <a:t>Frequency change directly impacts PA, IA, and HM volumes</a:t>
            </a:r>
          </a:p>
          <a:p>
            <a:r>
              <a:rPr lang="en-US" dirty="0"/>
              <a:t>Projected PA: 60.03K  - Projected Funding 1.15B</a:t>
            </a:r>
          </a:p>
          <a:p>
            <a:r>
              <a:rPr lang="en-US" dirty="0"/>
              <a:t>IA: 17.27K  - Projected Funding – 331.73M</a:t>
            </a:r>
          </a:p>
          <a:p>
            <a:r>
              <a:rPr lang="en-US" dirty="0"/>
              <a:t>Projected IH : 10.83K – 207.93M</a:t>
            </a:r>
          </a:p>
          <a:p>
            <a:r>
              <a:rPr lang="en-US" dirty="0"/>
              <a:t>Projected HM: 27.79K – 533.78M</a:t>
            </a:r>
          </a:p>
          <a:p>
            <a:r>
              <a:rPr lang="en-US" dirty="0"/>
              <a:t>Enables proactive budgeting decisions</a:t>
            </a:r>
          </a:p>
          <a:p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285</TotalTime>
  <Words>773</Words>
  <Application>Microsoft Office PowerPoint</Application>
  <PresentationFormat>On-screen Show (4:3)</PresentationFormat>
  <Paragraphs>104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Ion Boardroom</vt:lpstr>
      <vt:lpstr>Package</vt:lpstr>
      <vt:lpstr>Microsoft Excel Worksheet</vt:lpstr>
      <vt:lpstr>US Disaster Declarations – Analytical</vt:lpstr>
      <vt:lpstr>Documents</vt:lpstr>
      <vt:lpstr>Overview of FEMA Disaster Dataset</vt:lpstr>
      <vt:lpstr>Top 5 Disasters and effected States</vt:lpstr>
      <vt:lpstr>Highest Disaster Declarations</vt:lpstr>
      <vt:lpstr>Geographic and Temporal Insights</vt:lpstr>
      <vt:lpstr>Program Activation Insights</vt:lpstr>
      <vt:lpstr>Time to Federal Declaration</vt:lpstr>
      <vt:lpstr>What-If Scenario Analysis</vt:lpstr>
      <vt:lpstr>Key Risks &amp; Vulnerabilities</vt:lpstr>
      <vt:lpstr>Strategic Recommendations</vt:lpstr>
      <vt:lpstr>Final Summary</vt:lpstr>
      <vt:lpstr>Individual Contribution </vt:lpstr>
      <vt:lpstr>Anomalies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Disaster Declarations – Analytical Insights</dc:title>
  <dc:subject/>
  <dc:creator>ASUS</dc:creator>
  <cp:keywords/>
  <dc:description>generated using python-pptx</dc:description>
  <cp:lastModifiedBy>Sandeep Chatterjee</cp:lastModifiedBy>
  <cp:revision>32</cp:revision>
  <dcterms:created xsi:type="dcterms:W3CDTF">2013-01-27T09:14:16Z</dcterms:created>
  <dcterms:modified xsi:type="dcterms:W3CDTF">2025-12-14T15:21:42Z</dcterms:modified>
  <cp:category/>
</cp:coreProperties>
</file>

<file path=docProps/thumbnail.jpeg>
</file>